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2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52FC-9F9D-45E2-B1AB-46BFBF1FC53A}" type="datetimeFigureOut">
              <a:rPr lang="es-MX" smtClean="0"/>
              <a:pPr/>
              <a:t>10/01/2014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CB08AD-D61D-4A34-A34C-096F7663F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52FC-9F9D-45E2-B1AB-46BFBF1FC53A}" type="datetimeFigureOut">
              <a:rPr lang="es-MX" smtClean="0"/>
              <a:pPr/>
              <a:t>10/01/2014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08AD-D61D-4A34-A34C-096F7663FCA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DCB08AD-D61D-4A34-A34C-096F7663F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52FC-9F9D-45E2-B1AB-46BFBF1FC53A}" type="datetimeFigureOut">
              <a:rPr lang="es-MX" smtClean="0"/>
              <a:pPr/>
              <a:t>10/01/2014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52FC-9F9D-45E2-B1AB-46BFBF1FC53A}" type="datetimeFigureOut">
              <a:rPr lang="es-MX" smtClean="0"/>
              <a:pPr/>
              <a:t>10/01/2014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DCB08AD-D61D-4A34-A34C-096F7663F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52FC-9F9D-45E2-B1AB-46BFBF1FC53A}" type="datetimeFigureOut">
              <a:rPr lang="es-MX" smtClean="0"/>
              <a:pPr/>
              <a:t>10/01/2014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CB08AD-D61D-4A34-A34C-096F7663F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4C252FC-9F9D-45E2-B1AB-46BFBF1FC53A}" type="datetimeFigureOut">
              <a:rPr lang="es-MX" smtClean="0"/>
              <a:pPr/>
              <a:t>10/01/2014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B08AD-D61D-4A34-A34C-096F7663F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52FC-9F9D-45E2-B1AB-46BFBF1FC53A}" type="datetimeFigureOut">
              <a:rPr lang="es-MX" smtClean="0"/>
              <a:pPr/>
              <a:t>10/01/2014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MX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DCB08AD-D61D-4A34-A34C-096F7663F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52FC-9F9D-45E2-B1AB-46BFBF1FC53A}" type="datetimeFigureOut">
              <a:rPr lang="es-MX" smtClean="0"/>
              <a:pPr/>
              <a:t>10/01/2014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DCB08AD-D61D-4A34-A34C-096F7663FCA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52FC-9F9D-45E2-B1AB-46BFBF1FC53A}" type="datetimeFigureOut">
              <a:rPr lang="es-MX" smtClean="0"/>
              <a:pPr/>
              <a:t>10/01/2014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DCB08AD-D61D-4A34-A34C-096F7663FCA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CB08AD-D61D-4A34-A34C-096F7663F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52FC-9F9D-45E2-B1AB-46BFBF1FC53A}" type="datetimeFigureOut">
              <a:rPr lang="es-MX" smtClean="0"/>
              <a:pPr/>
              <a:t>10/01/2014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DCB08AD-D61D-4A34-A34C-096F7663F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4C252FC-9F9D-45E2-B1AB-46BFBF1FC53A}" type="datetimeFigureOut">
              <a:rPr lang="es-MX" smtClean="0"/>
              <a:pPr/>
              <a:t>10/01/2014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4C252FC-9F9D-45E2-B1AB-46BFBF1FC53A}" type="datetimeFigureOut">
              <a:rPr lang="es-MX" smtClean="0"/>
              <a:pPr/>
              <a:t>10/01/2014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CB08AD-D61D-4A34-A34C-096F7663F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71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La extraordinaria mente ordinaria de los niños de cinco </a:t>
            </a:r>
            <a:r>
              <a:rPr lang="es-MX" dirty="0" smtClean="0"/>
              <a:t>años.</a:t>
            </a: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6c11ba_primera-infanc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4827298"/>
            <a:ext cx="3779912" cy="20307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>
                <a:solidFill>
                  <a:schemeClr val="bg1">
                    <a:lumMod val="65000"/>
                  </a:schemeClr>
                </a:solidFill>
              </a:rPr>
              <a:t>El niño acaba de empezar la escuela y tiene que enfrentarse a las disciplinas escolares.</a:t>
            </a:r>
          </a:p>
          <a:p>
            <a:endParaRPr lang="es-MX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s-MX" dirty="0" smtClean="0">
                <a:solidFill>
                  <a:schemeClr val="bg1">
                    <a:lumMod val="65000"/>
                  </a:schemeClr>
                </a:solidFill>
              </a:rPr>
              <a:t>El mundo del trabajo sigue siendo un misterio y es difícil que el niño piense en términos de grandes distancias o largos periodos de tiempo o que imagine la vida en culturas remotas. </a:t>
            </a:r>
            <a:endParaRPr lang="es-MX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MX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s-MX" dirty="0" smtClean="0">
                <a:solidFill>
                  <a:schemeClr val="bg1">
                    <a:lumMod val="65000"/>
                  </a:schemeClr>
                </a:solidFill>
              </a:rPr>
              <a:t>El niño ya ha atravesado un considerable terreno intelectual, de ser una criatura sensitivo-motora relativamente “pura”, ha evolucionado hasta llegar a un punto en que su mundo está impregnando de símbolos y sistemas de símbolos.</a:t>
            </a:r>
            <a:endParaRPr lang="es-MX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" name="3 Imagen" descr="25689890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4509120"/>
            <a:ext cx="3619500" cy="1905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endParaRPr lang="es-MX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s-MX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s-MX" dirty="0" smtClean="0">
                <a:solidFill>
                  <a:schemeClr val="bg1">
                    <a:lumMod val="65000"/>
                  </a:schemeClr>
                </a:solidFill>
              </a:rPr>
              <a:t>Ya es conocedor de un mundo mental, un mundo de creencias verdaderas y falsas, de intenciones transparentes u ocultas. </a:t>
            </a:r>
          </a:p>
          <a:p>
            <a:endParaRPr lang="es-MX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s-MX" dirty="0" smtClean="0">
                <a:solidFill>
                  <a:schemeClr val="bg1">
                    <a:lumMod val="65000"/>
                  </a:schemeClr>
                </a:solidFill>
              </a:rPr>
              <a:t>El niño pequeño analiza e interpreta sus experiencias conforme sus propias luces, a veces como es el caso con los niños prodigio, con una sorprendente veracidad y precisión. </a:t>
            </a:r>
            <a:endParaRPr lang="es-MX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estimular_pensamiento_nin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332656"/>
            <a:ext cx="2192585" cy="201622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MX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s-MX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s-MX" dirty="0" smtClean="0">
                <a:solidFill>
                  <a:schemeClr val="bg1">
                    <a:lumMod val="65000"/>
                  </a:schemeClr>
                </a:solidFill>
              </a:rPr>
              <a:t>Algunas de las teorías desarrolladas por el niño son totalmente exactas, mientras que otras son deliciosamente egocéntricas o ilusorias. </a:t>
            </a:r>
          </a:p>
          <a:p>
            <a:endParaRPr lang="es-MX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s-MX" dirty="0" smtClean="0">
                <a:solidFill>
                  <a:schemeClr val="bg1">
                    <a:lumMod val="65000"/>
                  </a:schemeClr>
                </a:solidFill>
              </a:rPr>
              <a:t>El niño de cinco años cree en un montón de cosas que simplemente no son ciertas. </a:t>
            </a:r>
            <a:endParaRPr lang="es-MX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endParaRPr lang="es-MX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s-MX" dirty="0" smtClean="0">
                <a:solidFill>
                  <a:schemeClr val="bg1">
                    <a:lumMod val="65000"/>
                  </a:schemeClr>
                </a:solidFill>
              </a:rPr>
              <a:t>Los científicos cognitivos han mostrado lo difícil que es “escolarizar” la mente “in-culta”.</a:t>
            </a:r>
          </a:p>
          <a:p>
            <a:endParaRPr lang="es-MX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s-MX" dirty="0" smtClean="0">
                <a:solidFill>
                  <a:schemeClr val="bg1">
                    <a:lumMod val="65000"/>
                  </a:schemeClr>
                </a:solidFill>
              </a:rPr>
              <a:t>Aunque en algunas creencias el niño cinco años es rígido, su visión del mundo sigue siendo en general flexible e imaginativa. </a:t>
            </a:r>
            <a:endParaRPr lang="es-MX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5" name="4 Imagen" descr="20130121-1319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4238456"/>
            <a:ext cx="3131840" cy="233970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endParaRPr lang="es-MX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s-MX" dirty="0" smtClean="0">
                <a:solidFill>
                  <a:schemeClr val="bg1">
                    <a:lumMod val="65000"/>
                  </a:schemeClr>
                </a:solidFill>
              </a:rPr>
              <a:t>El niño sigue su propio genio, y por esta razón, los productos simbólicos creados por los niños pequeños suelen tener típicamente más aroma y son más sugestivos y originales. </a:t>
            </a:r>
          </a:p>
          <a:p>
            <a:endParaRPr lang="es-MX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s-MX" dirty="0" smtClean="0">
                <a:solidFill>
                  <a:schemeClr val="bg1">
                    <a:lumMod val="65000"/>
                  </a:schemeClr>
                </a:solidFill>
              </a:rPr>
              <a:t>El niño de cinco años esta bien asentado en la cima de la posibilidad, ya tiene una personalidad propia y un perfil idiosincrásico. </a:t>
            </a:r>
            <a:endParaRPr lang="es-MX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Personalizado 1">
      <a:dk1>
        <a:srgbClr val="FFD7E8"/>
      </a:dk1>
      <a:lt1>
        <a:sysClr val="window" lastClr="FFFFFF"/>
      </a:lt1>
      <a:dk2>
        <a:srgbClr val="FFB2D9"/>
      </a:dk2>
      <a:lt2>
        <a:srgbClr val="FFD7E8"/>
      </a:lt2>
      <a:accent1>
        <a:srgbClr val="FF388C"/>
      </a:accent1>
      <a:accent2>
        <a:srgbClr val="E40059"/>
      </a:accent2>
      <a:accent3>
        <a:srgbClr val="FFB2D9"/>
      </a:accent3>
      <a:accent4>
        <a:srgbClr val="FFB2D9"/>
      </a:accent4>
      <a:accent5>
        <a:srgbClr val="FF8EBA"/>
      </a:accent5>
      <a:accent6>
        <a:srgbClr val="FFAFD1"/>
      </a:accent6>
      <a:hlink>
        <a:srgbClr val="FF87BA"/>
      </a:hlink>
      <a:folHlink>
        <a:srgbClr val="FF79C2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44</TotalTime>
  <Words>288</Words>
  <Application>Microsoft Office PowerPoint</Application>
  <PresentationFormat>Presentación en pantalla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Civil</vt:lpstr>
      <vt:lpstr>La extraordinaria mente ordinaria de los niños de cinco años.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extraordinaria mente ordinaria de los niños de cinco años</dc:title>
  <dc:creator>Vale</dc:creator>
  <cp:lastModifiedBy>Vale</cp:lastModifiedBy>
  <cp:revision>7</cp:revision>
  <dcterms:created xsi:type="dcterms:W3CDTF">2013-08-27T04:25:35Z</dcterms:created>
  <dcterms:modified xsi:type="dcterms:W3CDTF">2014-01-10T22:09:42Z</dcterms:modified>
</cp:coreProperties>
</file>